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6858000" cx="12192000"/>
  <p:notesSz cx="6858000" cy="9144000"/>
  <p:embeddedFontLst>
    <p:embeddedFont>
      <p:font typeface="Raleway"/>
      <p:regular r:id="rId15"/>
      <p:bold r:id="rId16"/>
      <p:italic r:id="rId17"/>
      <p:boldItalic r:id="rId18"/>
    </p:embeddedFont>
    <p:embeddedFont>
      <p:font typeface="Raleway SemiBold"/>
      <p:regular r:id="rId19"/>
      <p:bold r:id="rId20"/>
      <p:italic r:id="rId21"/>
      <p:boldItalic r:id="rId22"/>
    </p:embeddedFont>
    <p:embeddedFont>
      <p:font typeface="Raleway Medium"/>
      <p:regular r:id="rId23"/>
      <p:bold r:id="rId24"/>
      <p:italic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001">
          <p15:clr>
            <a:srgbClr val="A4A3A4"/>
          </p15:clr>
        </p15:guide>
        <p15:guide id="2" pos="3840">
          <p15:clr>
            <a:srgbClr val="A4A3A4"/>
          </p15:clr>
        </p15:guide>
        <p15:guide id="3" orient="horz" pos="845">
          <p15:clr>
            <a:srgbClr val="A4A3A4"/>
          </p15:clr>
        </p15:guide>
        <p15:guide id="4" orient="horz" pos="226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27" roundtripDataSignature="AMtx7mhOYA9XyjZ9noLQ9XpaU20R9IZuv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001" orient="horz"/>
        <p:guide pos="3840"/>
        <p:guide pos="845" orient="horz"/>
        <p:guide pos="2260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alewaySemiBold-bold.fntdata"/><Relationship Id="rId22" Type="http://schemas.openxmlformats.org/officeDocument/2006/relationships/font" Target="fonts/RalewaySemiBold-boldItalic.fntdata"/><Relationship Id="rId21" Type="http://schemas.openxmlformats.org/officeDocument/2006/relationships/font" Target="fonts/RalewaySemiBold-italic.fntdata"/><Relationship Id="rId24" Type="http://schemas.openxmlformats.org/officeDocument/2006/relationships/font" Target="fonts/RalewayMedium-bold.fntdata"/><Relationship Id="rId23" Type="http://schemas.openxmlformats.org/officeDocument/2006/relationships/font" Target="fonts/RalewayMedium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alewayMedium-boldItalic.fntdata"/><Relationship Id="rId25" Type="http://schemas.openxmlformats.org/officeDocument/2006/relationships/font" Target="fonts/RalewayMedium-italic.fntdata"/><Relationship Id="rId27" Type="http://customschemas.google.com/relationships/presentationmetadata" Target="meta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font" Target="fonts/Raleway-regular.fntdata"/><Relationship Id="rId14" Type="http://schemas.openxmlformats.org/officeDocument/2006/relationships/slide" Target="slides/slide9.xml"/><Relationship Id="rId17" Type="http://schemas.openxmlformats.org/officeDocument/2006/relationships/font" Target="fonts/Raleway-italic.fntdata"/><Relationship Id="rId16" Type="http://schemas.openxmlformats.org/officeDocument/2006/relationships/font" Target="fonts/Raleway-bold.fntdata"/><Relationship Id="rId19" Type="http://schemas.openxmlformats.org/officeDocument/2006/relationships/font" Target="fonts/RalewaySemiBold-regular.fntdata"/><Relationship Id="rId18" Type="http://schemas.openxmlformats.org/officeDocument/2006/relationships/font" Target="fonts/Raleway-bold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GB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8" name="Google Shape;118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000000"/>
                </a:solidFill>
              </a:rPr>
              <a:t>Solid maroon background slide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>
                <a:solidFill>
                  <a:srgbClr val="252423"/>
                </a:solidFill>
                <a:latin typeface="Arial"/>
                <a:ea typeface="Arial"/>
                <a:cs typeface="Arial"/>
                <a:sym typeface="Arial"/>
              </a:rPr>
              <a:t>The ghost text placeholder is fully scalable and movable.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>
              <a:solidFill>
                <a:srgbClr val="25242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GB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To add a background image: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aleway"/>
              <a:buNone/>
            </a:pPr>
            <a:r>
              <a:rPr b="0" lang="en-GB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Right-click on the slide and choose </a:t>
            </a:r>
            <a:r>
              <a:rPr b="1" lang="en-GB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Format Background … </a:t>
            </a:r>
            <a:endParaRPr b="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aleway"/>
              <a:buNone/>
            </a:pPr>
            <a:r>
              <a:rPr b="0" lang="en-GB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Click on the </a:t>
            </a:r>
            <a:r>
              <a:rPr b="1" lang="en-GB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Picture or texture fill</a:t>
            </a:r>
            <a:r>
              <a:rPr b="0" lang="en-GB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option and click on the </a:t>
            </a:r>
            <a:r>
              <a:rPr b="1" lang="en-GB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Insert </a:t>
            </a:r>
            <a:r>
              <a:rPr b="0" lang="en-GB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button.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aleway"/>
              <a:buNone/>
            </a:pPr>
            <a:r>
              <a:rPr lang="en-GB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Browse and select a picture and click on the </a:t>
            </a:r>
            <a:r>
              <a:rPr b="1" lang="en-GB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Insert</a:t>
            </a:r>
            <a:r>
              <a:rPr b="0" lang="en-GB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button.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b="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aleway"/>
              <a:buNone/>
            </a:pPr>
            <a:r>
              <a:rPr b="0" lang="en-GB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Remember to add image attributions to photographs or artworks.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9a2f8462b9_0_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29a2f8462b9_0_3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g29a2f8462b9_0_3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9a2f8462b9_0_5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29a2f8462b9_0_5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g29a2f8462b9_0_5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9a2f8462b9_0_6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29a2f8462b9_0_6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g29a2f8462b9_0_6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9a2f8462b9_0_7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29a2f8462b9_0_7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g29a2f8462b9_0_7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9a2f8462b9_0_8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29a2f8462b9_0_8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g29a2f8462b9_0_8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9a3922defa_0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29a3922defa_0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g29a3922defa_0_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9a3922defa_0_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29a3922defa_0_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g29a3922defa_0_1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9a3922defa_0_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29a3922defa_0_2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g29a3922defa_0_2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14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14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divider slide on white bg with maroon banner">
  <p:cSld name="Section divider slide on white bg with maroon banner">
    <p:bg>
      <p:bgPr>
        <a:solidFill>
          <a:schemeClr val="lt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28"/>
          <p:cNvPicPr preferRelativeResize="0"/>
          <p:nvPr/>
        </p:nvPicPr>
        <p:blipFill rotWithShape="1">
          <a:blip r:embed="rId2">
            <a:alphaModFix/>
          </a:blip>
          <a:srcRect b="71220" l="15865" r="48528" t="5503"/>
          <a:stretch/>
        </p:blipFill>
        <p:spPr>
          <a:xfrm>
            <a:off x="260606" y="4478953"/>
            <a:ext cx="4785278" cy="2148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28"/>
          <p:cNvPicPr preferRelativeResize="0"/>
          <p:nvPr/>
        </p:nvPicPr>
        <p:blipFill rotWithShape="1">
          <a:blip r:embed="rId2">
            <a:alphaModFix/>
          </a:blip>
          <a:srcRect b="71220" l="15865" r="48528" t="5503"/>
          <a:stretch/>
        </p:blipFill>
        <p:spPr>
          <a:xfrm flipH="1" rot="10800000">
            <a:off x="260883" y="-43952"/>
            <a:ext cx="4785278" cy="2148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20;p28"/>
          <p:cNvPicPr preferRelativeResize="0"/>
          <p:nvPr/>
        </p:nvPicPr>
        <p:blipFill rotWithShape="1">
          <a:blip r:embed="rId3">
            <a:alphaModFix/>
          </a:blip>
          <a:srcRect b="6981" l="9675" r="9774" t="66265"/>
          <a:stretch/>
        </p:blipFill>
        <p:spPr>
          <a:xfrm>
            <a:off x="-7951" y="-2"/>
            <a:ext cx="12204000" cy="14108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584456" y="1"/>
            <a:ext cx="2609736" cy="1410832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28"/>
          <p:cNvSpPr txBox="1"/>
          <p:nvPr>
            <p:ph idx="1" type="body"/>
          </p:nvPr>
        </p:nvSpPr>
        <p:spPr>
          <a:xfrm>
            <a:off x="5384799" y="1701053"/>
            <a:ext cx="6474047" cy="4797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" name="Google Shape;23;p28"/>
          <p:cNvSpPr txBox="1"/>
          <p:nvPr>
            <p:ph type="title"/>
          </p:nvPr>
        </p:nvSpPr>
        <p:spPr>
          <a:xfrm>
            <a:off x="333523" y="2162753"/>
            <a:ext cx="4639444" cy="22581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Trebuchet MS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divider slide on white bg">
  <p:cSld name="Section divider slide on white bg">
    <p:bg>
      <p:bgPr>
        <a:solidFill>
          <a:schemeClr val="lt1"/>
        </a:soli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37"/>
          <p:cNvPicPr preferRelativeResize="0"/>
          <p:nvPr/>
        </p:nvPicPr>
        <p:blipFill rotWithShape="1">
          <a:blip r:embed="rId2">
            <a:alphaModFix/>
          </a:blip>
          <a:srcRect b="71220" l="15865" r="48528" t="5503"/>
          <a:stretch/>
        </p:blipFill>
        <p:spPr>
          <a:xfrm>
            <a:off x="260606" y="4478953"/>
            <a:ext cx="4785278" cy="2148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37"/>
          <p:cNvPicPr preferRelativeResize="0"/>
          <p:nvPr/>
        </p:nvPicPr>
        <p:blipFill rotWithShape="1">
          <a:blip r:embed="rId2">
            <a:alphaModFix/>
          </a:blip>
          <a:srcRect b="71220" l="15865" r="48528" t="5503"/>
          <a:stretch/>
        </p:blipFill>
        <p:spPr>
          <a:xfrm flipH="1" rot="10800000">
            <a:off x="260883" y="-43952"/>
            <a:ext cx="4785278" cy="2148599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37"/>
          <p:cNvSpPr txBox="1"/>
          <p:nvPr>
            <p:ph idx="1" type="body"/>
          </p:nvPr>
        </p:nvSpPr>
        <p:spPr>
          <a:xfrm>
            <a:off x="5384800" y="1701053"/>
            <a:ext cx="6474045" cy="478683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" name="Google Shape;64;p37"/>
          <p:cNvSpPr txBox="1"/>
          <p:nvPr>
            <p:ph type="title"/>
          </p:nvPr>
        </p:nvSpPr>
        <p:spPr>
          <a:xfrm>
            <a:off x="333523" y="2162753"/>
            <a:ext cx="4639444" cy="22581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Trebuchet MS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on white bg with maroon banner bottom">
  <p:cSld name="Title and content on white bg with maroon banner bottom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38"/>
          <p:cNvPicPr preferRelativeResize="0"/>
          <p:nvPr/>
        </p:nvPicPr>
        <p:blipFill rotWithShape="1">
          <a:blip r:embed="rId2">
            <a:alphaModFix/>
          </a:blip>
          <a:srcRect b="8719" l="9735" r="9714" t="68607"/>
          <a:stretch/>
        </p:blipFill>
        <p:spPr>
          <a:xfrm>
            <a:off x="-7951" y="5669751"/>
            <a:ext cx="12204000" cy="1195743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684670" y="5669752"/>
            <a:ext cx="2160000" cy="116770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38"/>
          <p:cNvSpPr txBox="1"/>
          <p:nvPr>
            <p:ph idx="1" type="body"/>
          </p:nvPr>
        </p:nvSpPr>
        <p:spPr>
          <a:xfrm>
            <a:off x="340241" y="1697394"/>
            <a:ext cx="11504429" cy="378150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" name="Google Shape;69;p38"/>
          <p:cNvSpPr/>
          <p:nvPr/>
        </p:nvSpPr>
        <p:spPr>
          <a:xfrm>
            <a:off x="0" y="-1"/>
            <a:ext cx="12192000" cy="141875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0" name="Google Shape;70;p38"/>
          <p:cNvSpPr txBox="1"/>
          <p:nvPr>
            <p:ph type="title"/>
          </p:nvPr>
        </p:nvSpPr>
        <p:spPr>
          <a:xfrm>
            <a:off x="349621" y="272383"/>
            <a:ext cx="11495049" cy="10191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Trebuchet MS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38"/>
          <p:cNvSpPr/>
          <p:nvPr/>
        </p:nvSpPr>
        <p:spPr>
          <a:xfrm>
            <a:off x="0" y="-10274"/>
            <a:ext cx="12192000" cy="21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2" name="Google Shape;72;p38"/>
          <p:cNvSpPr txBox="1"/>
          <p:nvPr/>
        </p:nvSpPr>
        <p:spPr>
          <a:xfrm>
            <a:off x="515938" y="6597651"/>
            <a:ext cx="11125200" cy="2664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Trebuchet MS"/>
              <a:buNone/>
            </a:pPr>
            <a:r>
              <a:t/>
            </a:r>
            <a:endParaRPr b="0" i="0" sz="10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3" name="Google Shape;73;p38"/>
          <p:cNvSpPr txBox="1"/>
          <p:nvPr>
            <p:ph idx="2" type="body"/>
          </p:nvPr>
        </p:nvSpPr>
        <p:spPr>
          <a:xfrm>
            <a:off x="347329" y="5851917"/>
            <a:ext cx="9238881" cy="8033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00"/>
              <a:buFont typeface="Trebuchet MS"/>
              <a:buNone/>
              <a:defRPr sz="11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Font typeface="Trebuchet MS"/>
              <a:buNone/>
              <a:defRPr sz="11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Font typeface="Trebuchet MS"/>
              <a:buNone/>
              <a:defRPr sz="11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Font typeface="Trebuchet MS"/>
              <a:buNone/>
              <a:defRPr sz="11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Font typeface="Trebuchet MS"/>
              <a:buNone/>
              <a:defRPr sz="1100"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sub-heading and content on white bg with maroon banner bottom">
  <p:cSld name="Title, sub-heading and content on white bg with maroon banner bottom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39"/>
          <p:cNvPicPr preferRelativeResize="0"/>
          <p:nvPr/>
        </p:nvPicPr>
        <p:blipFill rotWithShape="1">
          <a:blip r:embed="rId2">
            <a:alphaModFix/>
          </a:blip>
          <a:srcRect b="8719" l="9735" r="9714" t="68607"/>
          <a:stretch/>
        </p:blipFill>
        <p:spPr>
          <a:xfrm>
            <a:off x="-7951" y="5669751"/>
            <a:ext cx="12204000" cy="119574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684670" y="5669752"/>
            <a:ext cx="2160000" cy="1167700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39"/>
          <p:cNvSpPr txBox="1"/>
          <p:nvPr>
            <p:ph idx="1" type="body"/>
          </p:nvPr>
        </p:nvSpPr>
        <p:spPr>
          <a:xfrm>
            <a:off x="4382226" y="1697394"/>
            <a:ext cx="7462444" cy="378150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8" name="Google Shape;78;p39"/>
          <p:cNvSpPr/>
          <p:nvPr/>
        </p:nvSpPr>
        <p:spPr>
          <a:xfrm>
            <a:off x="0" y="-1"/>
            <a:ext cx="12192000" cy="141875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9" name="Google Shape;79;p39"/>
          <p:cNvSpPr txBox="1"/>
          <p:nvPr>
            <p:ph type="title"/>
          </p:nvPr>
        </p:nvSpPr>
        <p:spPr>
          <a:xfrm>
            <a:off x="349621" y="272383"/>
            <a:ext cx="11495049" cy="10191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Trebuchet MS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39"/>
          <p:cNvSpPr/>
          <p:nvPr/>
        </p:nvSpPr>
        <p:spPr>
          <a:xfrm>
            <a:off x="0" y="-10274"/>
            <a:ext cx="12192000" cy="21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81" name="Google Shape;81;p39"/>
          <p:cNvSpPr txBox="1"/>
          <p:nvPr/>
        </p:nvSpPr>
        <p:spPr>
          <a:xfrm>
            <a:off x="515938" y="6597651"/>
            <a:ext cx="11125200" cy="2664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Trebuchet MS"/>
              <a:buNone/>
            </a:pPr>
            <a:r>
              <a:t/>
            </a:r>
            <a:endParaRPr b="0" i="0" sz="10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82" name="Google Shape;82;p39"/>
          <p:cNvSpPr txBox="1"/>
          <p:nvPr>
            <p:ph idx="2" type="body"/>
          </p:nvPr>
        </p:nvSpPr>
        <p:spPr>
          <a:xfrm>
            <a:off x="347329" y="5851917"/>
            <a:ext cx="9238881" cy="8033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00"/>
              <a:buFont typeface="Trebuchet MS"/>
              <a:buNone/>
              <a:defRPr sz="11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Font typeface="Trebuchet MS"/>
              <a:buNone/>
              <a:defRPr sz="11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Font typeface="Trebuchet MS"/>
              <a:buNone/>
              <a:defRPr sz="11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Font typeface="Trebuchet MS"/>
              <a:buNone/>
              <a:defRPr sz="11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Font typeface="Trebuchet MS"/>
              <a:buNone/>
              <a:defRPr sz="1100"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83" name="Google Shape;83;p39"/>
          <p:cNvPicPr preferRelativeResize="0"/>
          <p:nvPr/>
        </p:nvPicPr>
        <p:blipFill rotWithShape="1">
          <a:blip r:embed="rId4">
            <a:alphaModFix amt="40000"/>
          </a:blip>
          <a:srcRect b="17952" l="0" r="0" t="0"/>
          <a:stretch/>
        </p:blipFill>
        <p:spPr>
          <a:xfrm>
            <a:off x="1379" y="1417791"/>
            <a:ext cx="4041984" cy="425061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39"/>
          <p:cNvSpPr txBox="1"/>
          <p:nvPr>
            <p:ph idx="3" type="body"/>
          </p:nvPr>
        </p:nvSpPr>
        <p:spPr>
          <a:xfrm>
            <a:off x="340242" y="1701054"/>
            <a:ext cx="3703121" cy="37778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Trebuchet MS"/>
              <a:buNone/>
              <a:defRPr b="1" i="0" sz="2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on maroon bg">
  <p:cSld name="Title and content on maroon bg">
    <p:bg>
      <p:bgPr>
        <a:solidFill>
          <a:schemeClr val="accent1"/>
        </a:solid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40"/>
          <p:cNvSpPr txBox="1"/>
          <p:nvPr>
            <p:ph idx="1" type="body"/>
          </p:nvPr>
        </p:nvSpPr>
        <p:spPr>
          <a:xfrm>
            <a:off x="347907" y="1707775"/>
            <a:ext cx="11489673" cy="47851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  <a:defRPr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7" name="Google Shape;87;p40"/>
          <p:cNvSpPr txBox="1"/>
          <p:nvPr>
            <p:ph type="title"/>
          </p:nvPr>
        </p:nvSpPr>
        <p:spPr>
          <a:xfrm>
            <a:off x="347907" y="266387"/>
            <a:ext cx="8903670" cy="10191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divider slide on maroon bg">
  <p:cSld name="Section divider slide on maroon bg">
    <p:bg>
      <p:bgPr>
        <a:solidFill>
          <a:schemeClr val="accent1"/>
        </a:solid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41"/>
          <p:cNvPicPr preferRelativeResize="0"/>
          <p:nvPr/>
        </p:nvPicPr>
        <p:blipFill rotWithShape="1">
          <a:blip r:embed="rId2">
            <a:alphaModFix/>
          </a:blip>
          <a:srcRect b="71220" l="15865" r="48528" t="5503"/>
          <a:stretch/>
        </p:blipFill>
        <p:spPr>
          <a:xfrm>
            <a:off x="264823" y="4471002"/>
            <a:ext cx="4785278" cy="2148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41"/>
          <p:cNvPicPr preferRelativeResize="0"/>
          <p:nvPr/>
        </p:nvPicPr>
        <p:blipFill rotWithShape="1">
          <a:blip r:embed="rId2">
            <a:alphaModFix/>
          </a:blip>
          <a:srcRect b="87106" l="15865" r="48528" t="5503"/>
          <a:stretch/>
        </p:blipFill>
        <p:spPr>
          <a:xfrm rot="10800000">
            <a:off x="316373" y="1422399"/>
            <a:ext cx="4785278" cy="682237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41"/>
          <p:cNvPicPr preferRelativeResize="0"/>
          <p:nvPr/>
        </p:nvPicPr>
        <p:blipFill rotWithShape="1">
          <a:blip r:embed="rId3">
            <a:alphaModFix/>
          </a:blip>
          <a:srcRect b="71220" l="15865" r="48528" t="12894"/>
          <a:stretch/>
        </p:blipFill>
        <p:spPr>
          <a:xfrm rot="10800000">
            <a:off x="316373" y="-43961"/>
            <a:ext cx="4784400" cy="145080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41"/>
          <p:cNvSpPr txBox="1"/>
          <p:nvPr>
            <p:ph idx="1" type="body"/>
          </p:nvPr>
        </p:nvSpPr>
        <p:spPr>
          <a:xfrm>
            <a:off x="5384799" y="1701053"/>
            <a:ext cx="6474047" cy="4797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  <a:defRPr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3" name="Google Shape;93;p41"/>
          <p:cNvSpPr txBox="1"/>
          <p:nvPr>
            <p:ph type="title"/>
          </p:nvPr>
        </p:nvSpPr>
        <p:spPr>
          <a:xfrm>
            <a:off x="333523" y="2162753"/>
            <a:ext cx="4639444" cy="22581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Trebuchet MS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on grey bg">
  <p:cSld name="Title and content on grey bg">
    <p:bg>
      <p:bgPr>
        <a:solidFill>
          <a:schemeClr val="dk1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42"/>
          <p:cNvSpPr txBox="1"/>
          <p:nvPr>
            <p:ph idx="1" type="body"/>
          </p:nvPr>
        </p:nvSpPr>
        <p:spPr>
          <a:xfrm>
            <a:off x="347907" y="1707775"/>
            <a:ext cx="11489673" cy="47851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  <a:defRPr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6" name="Google Shape;96;p42"/>
          <p:cNvSpPr txBox="1"/>
          <p:nvPr>
            <p:ph type="title"/>
          </p:nvPr>
        </p:nvSpPr>
        <p:spPr>
          <a:xfrm>
            <a:off x="347907" y="266387"/>
            <a:ext cx="8903670" cy="10191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divider slide on grey bg">
  <p:cSld name="Section divider slide on grey bg">
    <p:bg>
      <p:bgPr>
        <a:solidFill>
          <a:schemeClr val="dk1"/>
        </a:solid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43"/>
          <p:cNvPicPr preferRelativeResize="0"/>
          <p:nvPr/>
        </p:nvPicPr>
        <p:blipFill rotWithShape="1">
          <a:blip r:embed="rId2">
            <a:alphaModFix/>
          </a:blip>
          <a:srcRect b="71220" l="15865" r="48528" t="5503"/>
          <a:stretch/>
        </p:blipFill>
        <p:spPr>
          <a:xfrm>
            <a:off x="264823" y="4471002"/>
            <a:ext cx="4785278" cy="2148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43"/>
          <p:cNvPicPr preferRelativeResize="0"/>
          <p:nvPr/>
        </p:nvPicPr>
        <p:blipFill rotWithShape="1">
          <a:blip r:embed="rId2">
            <a:alphaModFix/>
          </a:blip>
          <a:srcRect b="87106" l="15865" r="48528" t="5503"/>
          <a:stretch/>
        </p:blipFill>
        <p:spPr>
          <a:xfrm rot="10800000">
            <a:off x="316373" y="1422399"/>
            <a:ext cx="4785278" cy="6822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43"/>
          <p:cNvPicPr preferRelativeResize="0"/>
          <p:nvPr/>
        </p:nvPicPr>
        <p:blipFill rotWithShape="1">
          <a:blip r:embed="rId3">
            <a:alphaModFix/>
          </a:blip>
          <a:srcRect b="71220" l="15865" r="48528" t="12894"/>
          <a:stretch/>
        </p:blipFill>
        <p:spPr>
          <a:xfrm rot="10800000">
            <a:off x="316373" y="-43961"/>
            <a:ext cx="4784400" cy="1450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43"/>
          <p:cNvSpPr txBox="1"/>
          <p:nvPr>
            <p:ph idx="1" type="body"/>
          </p:nvPr>
        </p:nvSpPr>
        <p:spPr>
          <a:xfrm>
            <a:off x="5384799" y="1701053"/>
            <a:ext cx="6474047" cy="4797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  <a:defRPr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2" name="Google Shape;102;p43"/>
          <p:cNvSpPr txBox="1"/>
          <p:nvPr>
            <p:ph type="title"/>
          </p:nvPr>
        </p:nvSpPr>
        <p:spPr>
          <a:xfrm>
            <a:off x="333523" y="2162753"/>
            <a:ext cx="4639444" cy="22581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Trebuchet MS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on white bg with maroon banner">
  <p:cSld name="Title and content on white bg with maroon banner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44"/>
          <p:cNvPicPr preferRelativeResize="0"/>
          <p:nvPr/>
        </p:nvPicPr>
        <p:blipFill rotWithShape="1">
          <a:blip r:embed="rId2">
            <a:alphaModFix/>
          </a:blip>
          <a:srcRect b="6981" l="9675" r="9774" t="66265"/>
          <a:stretch/>
        </p:blipFill>
        <p:spPr>
          <a:xfrm>
            <a:off x="-7951" y="-2"/>
            <a:ext cx="12204000" cy="14108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584456" y="1"/>
            <a:ext cx="2609736" cy="1410832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44"/>
          <p:cNvSpPr txBox="1"/>
          <p:nvPr>
            <p:ph idx="1" type="body"/>
          </p:nvPr>
        </p:nvSpPr>
        <p:spPr>
          <a:xfrm>
            <a:off x="340241" y="1697394"/>
            <a:ext cx="11504429" cy="48016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7" name="Google Shape;107;p44"/>
          <p:cNvSpPr txBox="1"/>
          <p:nvPr>
            <p:ph type="title"/>
          </p:nvPr>
        </p:nvSpPr>
        <p:spPr>
          <a:xfrm>
            <a:off x="349621" y="272383"/>
            <a:ext cx="8886865" cy="10191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Trebuchet MS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sub-heading and content on white bg with maroon banner and pattern panel">
  <p:cSld name="Title, sub-heading and content on white bg with maroon banner and pattern panel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45"/>
          <p:cNvPicPr preferRelativeResize="0"/>
          <p:nvPr/>
        </p:nvPicPr>
        <p:blipFill rotWithShape="1">
          <a:blip r:embed="rId2">
            <a:alphaModFix/>
          </a:blip>
          <a:srcRect b="6981" l="9675" r="9774" t="66265"/>
          <a:stretch/>
        </p:blipFill>
        <p:spPr>
          <a:xfrm>
            <a:off x="-7951" y="-2"/>
            <a:ext cx="12204000" cy="14108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584456" y="1"/>
            <a:ext cx="2609736" cy="14108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45"/>
          <p:cNvPicPr preferRelativeResize="0"/>
          <p:nvPr/>
        </p:nvPicPr>
        <p:blipFill rotWithShape="1">
          <a:blip r:embed="rId4">
            <a:alphaModFix amt="40000"/>
          </a:blip>
          <a:srcRect b="0" l="0" r="0" t="0"/>
          <a:stretch/>
        </p:blipFill>
        <p:spPr>
          <a:xfrm>
            <a:off x="1379" y="1417790"/>
            <a:ext cx="4041984" cy="5180631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45"/>
          <p:cNvSpPr txBox="1"/>
          <p:nvPr>
            <p:ph idx="1" type="body"/>
          </p:nvPr>
        </p:nvSpPr>
        <p:spPr>
          <a:xfrm>
            <a:off x="4298506" y="1701053"/>
            <a:ext cx="7553252" cy="47971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3" name="Google Shape;113;p45"/>
          <p:cNvSpPr txBox="1"/>
          <p:nvPr>
            <p:ph idx="2" type="body"/>
          </p:nvPr>
        </p:nvSpPr>
        <p:spPr>
          <a:xfrm>
            <a:off x="340242" y="1701053"/>
            <a:ext cx="3703121" cy="47971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Trebuchet MS"/>
              <a:buNone/>
              <a:defRPr b="1" i="0" sz="2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4" name="Google Shape;114;p45"/>
          <p:cNvSpPr txBox="1"/>
          <p:nvPr>
            <p:ph type="title"/>
          </p:nvPr>
        </p:nvSpPr>
        <p:spPr>
          <a:xfrm>
            <a:off x="347330" y="272383"/>
            <a:ext cx="8910084" cy="10191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Trebuchet MS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showMasterSp="0">
  <p:cSld name="Blank slide">
    <p:bg>
      <p:bgPr>
        <a:solidFill>
          <a:schemeClr val="lt1"/>
        </a:solid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placeholder slide" showMasterSp="0">
  <p:cSld name="Picture placeholder slide">
    <p:bg>
      <p:bgPr>
        <a:solidFill>
          <a:schemeClr val="accent1"/>
        </a:solidFill>
      </p:bgPr>
    </p:bg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29"/>
          <p:cNvSpPr/>
          <p:nvPr>
            <p:ph idx="2" type="pic"/>
          </p:nvPr>
        </p:nvSpPr>
        <p:spPr>
          <a:xfrm>
            <a:off x="0" y="0"/>
            <a:ext cx="12192000" cy="615315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6" name="Google Shape;26;p29"/>
          <p:cNvSpPr txBox="1"/>
          <p:nvPr>
            <p:ph type="title"/>
          </p:nvPr>
        </p:nvSpPr>
        <p:spPr>
          <a:xfrm>
            <a:off x="340242" y="3429000"/>
            <a:ext cx="8917172" cy="14560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Trebuchet MS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id maroon background slide" showMasterSp="0">
  <p:cSld name="Solid maroon background slide">
    <p:bg>
      <p:bgPr>
        <a:solidFill>
          <a:schemeClr val="accent1"/>
        </a:solid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004928" y="7654"/>
            <a:ext cx="2187072" cy="6866389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30"/>
          <p:cNvSpPr txBox="1"/>
          <p:nvPr>
            <p:ph type="title"/>
          </p:nvPr>
        </p:nvSpPr>
        <p:spPr>
          <a:xfrm>
            <a:off x="340242" y="3429000"/>
            <a:ext cx="8917172" cy="14560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Trebuchet MS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30" name="Google Shape;30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"/>
            <a:ext cx="3329614" cy="180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/End slide">
  <p:cSld name="Cover/End slide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31"/>
          <p:cNvSpPr/>
          <p:nvPr>
            <p:ph idx="2" type="pic"/>
          </p:nvPr>
        </p:nvSpPr>
        <p:spPr>
          <a:xfrm>
            <a:off x="0" y="-2"/>
            <a:ext cx="12192000" cy="6858001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33" name="Google Shape;33;p31"/>
          <p:cNvSpPr txBox="1"/>
          <p:nvPr>
            <p:ph type="title"/>
          </p:nvPr>
        </p:nvSpPr>
        <p:spPr>
          <a:xfrm>
            <a:off x="0" y="2700954"/>
            <a:ext cx="4411640" cy="14560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Trebuchet MS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on white bg">
  <p:cSld name="Title and content on white bg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32"/>
          <p:cNvSpPr txBox="1"/>
          <p:nvPr>
            <p:ph idx="1" type="body"/>
          </p:nvPr>
        </p:nvSpPr>
        <p:spPr>
          <a:xfrm>
            <a:off x="347907" y="1707775"/>
            <a:ext cx="11489673" cy="47851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32"/>
          <p:cNvSpPr txBox="1"/>
          <p:nvPr>
            <p:ph type="title"/>
          </p:nvPr>
        </p:nvSpPr>
        <p:spPr>
          <a:xfrm>
            <a:off x="347907" y="266387"/>
            <a:ext cx="8903670" cy="10191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on white bg with pattern">
  <p:cSld name="Title and content on white bg with pattern">
    <p:bg>
      <p:bgPr>
        <a:solidFill>
          <a:schemeClr val="lt1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33"/>
          <p:cNvPicPr preferRelativeResize="0"/>
          <p:nvPr/>
        </p:nvPicPr>
        <p:blipFill rotWithShape="1">
          <a:blip r:embed="rId2">
            <a:alphaModFix amt="40000"/>
          </a:blip>
          <a:srcRect b="0" l="0" r="0" t="0"/>
          <a:stretch/>
        </p:blipFill>
        <p:spPr>
          <a:xfrm>
            <a:off x="1379" y="1417674"/>
            <a:ext cx="12190620" cy="5180748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33"/>
          <p:cNvSpPr txBox="1"/>
          <p:nvPr>
            <p:ph idx="1" type="body"/>
          </p:nvPr>
        </p:nvSpPr>
        <p:spPr>
          <a:xfrm>
            <a:off x="347329" y="1701053"/>
            <a:ext cx="11506253" cy="47938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33"/>
          <p:cNvSpPr txBox="1"/>
          <p:nvPr>
            <p:ph type="title"/>
          </p:nvPr>
        </p:nvSpPr>
        <p:spPr>
          <a:xfrm>
            <a:off x="347329" y="266387"/>
            <a:ext cx="8902997" cy="10191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845">
          <p15:clr>
            <a:srgbClr val="FBAE40"/>
          </p15:clr>
        </p15:guide>
        <p15:guide id="2" orient="horz" pos="867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sub-heading and content on white bg with pattern panel">
  <p:cSld name="Title, sub-heading and content on white bg with pattern panel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Google Shape;42;p34"/>
          <p:cNvPicPr preferRelativeResize="0"/>
          <p:nvPr/>
        </p:nvPicPr>
        <p:blipFill rotWithShape="1">
          <a:blip r:embed="rId2">
            <a:alphaModFix amt="40000"/>
          </a:blip>
          <a:srcRect b="0" l="0" r="0" t="0"/>
          <a:stretch/>
        </p:blipFill>
        <p:spPr>
          <a:xfrm>
            <a:off x="1379" y="1417790"/>
            <a:ext cx="4041984" cy="5180631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34"/>
          <p:cNvSpPr txBox="1"/>
          <p:nvPr>
            <p:ph idx="1" type="body"/>
          </p:nvPr>
        </p:nvSpPr>
        <p:spPr>
          <a:xfrm>
            <a:off x="4298506" y="1701053"/>
            <a:ext cx="7553252" cy="47971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34"/>
          <p:cNvSpPr txBox="1"/>
          <p:nvPr>
            <p:ph idx="2" type="body"/>
          </p:nvPr>
        </p:nvSpPr>
        <p:spPr>
          <a:xfrm>
            <a:off x="340242" y="1701053"/>
            <a:ext cx="3703121" cy="47971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Trebuchet MS"/>
              <a:buNone/>
              <a:defRPr b="1" i="0" sz="2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5" name="Google Shape;45;p34"/>
          <p:cNvSpPr txBox="1"/>
          <p:nvPr>
            <p:ph type="title"/>
          </p:nvPr>
        </p:nvSpPr>
        <p:spPr>
          <a:xfrm>
            <a:off x="340242" y="265295"/>
            <a:ext cx="8910084" cy="10191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Trebuchet MS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ual layout slide on white bg">
  <p:cSld name="Dual layout slide on white bg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35"/>
          <p:cNvSpPr/>
          <p:nvPr/>
        </p:nvSpPr>
        <p:spPr>
          <a:xfrm>
            <a:off x="0" y="0"/>
            <a:ext cx="12192000" cy="133895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8" name="Google Shape;48;p35"/>
          <p:cNvSpPr txBox="1"/>
          <p:nvPr>
            <p:ph idx="1" type="body"/>
          </p:nvPr>
        </p:nvSpPr>
        <p:spPr>
          <a:xfrm>
            <a:off x="6305552" y="1701053"/>
            <a:ext cx="5546206" cy="47889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  <a:defRPr i="1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" name="Google Shape;49;p35"/>
          <p:cNvSpPr txBox="1"/>
          <p:nvPr>
            <p:ph idx="2" type="body"/>
          </p:nvPr>
        </p:nvSpPr>
        <p:spPr>
          <a:xfrm>
            <a:off x="6305550" y="219918"/>
            <a:ext cx="5546208" cy="10191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3200"/>
              <a:buFont typeface="Trebuchet MS"/>
              <a:buNone/>
              <a:defRPr b="1" i="1" sz="32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200"/>
              <a:buFont typeface="Trebuchet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000"/>
              <a:buFont typeface="Trebuchet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Trebuchet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Trebuchet MS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0" name="Google Shape;50;p35"/>
          <p:cNvSpPr txBox="1"/>
          <p:nvPr>
            <p:ph idx="3" type="body"/>
          </p:nvPr>
        </p:nvSpPr>
        <p:spPr>
          <a:xfrm>
            <a:off x="340242" y="1701053"/>
            <a:ext cx="5546208" cy="47889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  <a:defRPr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1" name="Google Shape;51;p35"/>
          <p:cNvSpPr txBox="1"/>
          <p:nvPr>
            <p:ph type="title"/>
          </p:nvPr>
        </p:nvSpPr>
        <p:spPr>
          <a:xfrm>
            <a:off x="340242" y="219918"/>
            <a:ext cx="5546209" cy="10191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Trebuchet MS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x columns slide on white bg">
  <p:cSld name="3x columns slide on white bg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36"/>
          <p:cNvSpPr/>
          <p:nvPr/>
        </p:nvSpPr>
        <p:spPr>
          <a:xfrm>
            <a:off x="0" y="0"/>
            <a:ext cx="12192000" cy="133895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4" name="Google Shape;54;p36"/>
          <p:cNvSpPr txBox="1"/>
          <p:nvPr>
            <p:ph idx="1" type="body"/>
          </p:nvPr>
        </p:nvSpPr>
        <p:spPr>
          <a:xfrm>
            <a:off x="8253778" y="1701053"/>
            <a:ext cx="3600000" cy="47971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  <a:defRPr i="0"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" name="Google Shape;55;p36"/>
          <p:cNvSpPr txBox="1"/>
          <p:nvPr>
            <p:ph idx="2" type="body"/>
          </p:nvPr>
        </p:nvSpPr>
        <p:spPr>
          <a:xfrm>
            <a:off x="8253778" y="216396"/>
            <a:ext cx="3600000" cy="10673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3200"/>
              <a:buFont typeface="Trebuchet MS"/>
              <a:buNone/>
              <a:defRPr b="1" i="0" sz="32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200"/>
              <a:buFont typeface="Trebuchet MS"/>
              <a:buNone/>
              <a:defRPr b="1" i="1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000"/>
              <a:buFont typeface="Trebuchet MS"/>
              <a:buNone/>
              <a:defRPr b="1" i="1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Trebuchet MS"/>
              <a:buNone/>
              <a:defRPr b="1" i="1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3200"/>
              <a:buFont typeface="Trebuchet MS"/>
              <a:buNone/>
              <a:defRPr i="1" sz="32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6" name="Google Shape;56;p36"/>
          <p:cNvSpPr txBox="1"/>
          <p:nvPr>
            <p:ph idx="3" type="body"/>
          </p:nvPr>
        </p:nvSpPr>
        <p:spPr>
          <a:xfrm>
            <a:off x="4297619" y="1701053"/>
            <a:ext cx="3599998" cy="47971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  <a:defRPr i="0"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" name="Google Shape;57;p36"/>
          <p:cNvSpPr txBox="1"/>
          <p:nvPr>
            <p:ph idx="4" type="body"/>
          </p:nvPr>
        </p:nvSpPr>
        <p:spPr>
          <a:xfrm>
            <a:off x="4297618" y="215776"/>
            <a:ext cx="3600000" cy="10604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3200"/>
              <a:buFont typeface="Trebuchet MS"/>
              <a:buNone/>
              <a:defRPr b="1" i="0" sz="32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200"/>
              <a:buFont typeface="Trebuchet MS"/>
              <a:buNone/>
              <a:defRPr b="1" i="1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000"/>
              <a:buFont typeface="Trebuchet MS"/>
              <a:buNone/>
              <a:defRPr b="1" i="1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Trebuchet MS"/>
              <a:buNone/>
              <a:defRPr b="1" i="1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3200"/>
              <a:buFont typeface="Trebuchet MS"/>
              <a:buNone/>
              <a:defRPr i="1" sz="32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8" name="Google Shape;58;p36"/>
          <p:cNvSpPr txBox="1"/>
          <p:nvPr>
            <p:ph idx="5" type="body"/>
          </p:nvPr>
        </p:nvSpPr>
        <p:spPr>
          <a:xfrm>
            <a:off x="341458" y="1701053"/>
            <a:ext cx="3600000" cy="47971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9" name="Google Shape;59;p36"/>
          <p:cNvSpPr txBox="1"/>
          <p:nvPr>
            <p:ph idx="6" type="body"/>
          </p:nvPr>
        </p:nvSpPr>
        <p:spPr>
          <a:xfrm>
            <a:off x="341458" y="215776"/>
            <a:ext cx="3600000" cy="10604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3200"/>
              <a:buFont typeface="Trebuchet MS"/>
              <a:buNone/>
              <a:defRPr b="1" i="0" sz="32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200"/>
              <a:buFont typeface="Trebuchet MS"/>
              <a:buNone/>
              <a:defRPr b="1" i="1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000"/>
              <a:buFont typeface="Trebuchet MS"/>
              <a:buNone/>
              <a:defRPr b="1" i="1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Trebuchet MS"/>
              <a:buNone/>
              <a:defRPr b="1" i="1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3200"/>
              <a:buFont typeface="Trebuchet MS"/>
              <a:buNone/>
              <a:defRPr i="1" sz="32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21" Type="http://schemas.openxmlformats.org/officeDocument/2006/relationships/theme" Target="../theme/theme1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19" Type="http://schemas.openxmlformats.org/officeDocument/2006/relationships/slideLayout" Target="../slideLayouts/slideLayout18.xml"/><Relationship Id="rId6" Type="http://schemas.openxmlformats.org/officeDocument/2006/relationships/slideLayout" Target="../slideLayouts/slideLayout5.xml"/><Relationship Id="rId18" Type="http://schemas.openxmlformats.org/officeDocument/2006/relationships/slideLayout" Target="../slideLayouts/slideLayout17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7"/>
          <p:cNvSpPr/>
          <p:nvPr/>
        </p:nvSpPr>
        <p:spPr>
          <a:xfrm>
            <a:off x="0" y="6585222"/>
            <a:ext cx="12192000" cy="27595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" name="Google Shape;11;p27"/>
          <p:cNvSpPr txBox="1"/>
          <p:nvPr/>
        </p:nvSpPr>
        <p:spPr>
          <a:xfrm>
            <a:off x="515938" y="6597651"/>
            <a:ext cx="11125200" cy="2664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Trebuchet MS"/>
              <a:buNone/>
            </a:pPr>
            <a:r>
              <a:rPr b="0" i="0" lang="en-GB" sz="10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Science · EyeNzululwazi ngezeNdalo · Natuurwetenskappe</a:t>
            </a:r>
            <a:endParaRPr b="0" i="0" sz="1000" u="none" cap="none" strike="noStrike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12" name="Google Shape;12;p27"/>
          <p:cNvCxnSpPr/>
          <p:nvPr/>
        </p:nvCxnSpPr>
        <p:spPr>
          <a:xfrm>
            <a:off x="0" y="6590156"/>
            <a:ext cx="121920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3" name="Google Shape;13;p27"/>
          <p:cNvSpPr txBox="1"/>
          <p:nvPr>
            <p:ph idx="1" type="body"/>
          </p:nvPr>
        </p:nvSpPr>
        <p:spPr>
          <a:xfrm>
            <a:off x="340242" y="1708280"/>
            <a:ext cx="11511516" cy="47825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Arial"/>
              <a:buChar char="•"/>
              <a:defRPr b="0" i="0" sz="22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4" name="Google Shape;14;p27"/>
          <p:cNvSpPr/>
          <p:nvPr/>
        </p:nvSpPr>
        <p:spPr>
          <a:xfrm>
            <a:off x="0" y="-1"/>
            <a:ext cx="12192000" cy="141875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5" name="Google Shape;15;p2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9584456" y="1"/>
            <a:ext cx="2609737" cy="1410832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27"/>
          <p:cNvSpPr txBox="1"/>
          <p:nvPr>
            <p:ph type="title"/>
          </p:nvPr>
        </p:nvSpPr>
        <p:spPr>
          <a:xfrm>
            <a:off x="338049" y="265152"/>
            <a:ext cx="8903973" cy="10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Trebuchet MS"/>
              <a:buNone/>
              <a:defRPr b="1" i="0" sz="32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595">
          <p15:clr>
            <a:srgbClr val="F26B43"/>
          </p15:clr>
        </p15:guide>
        <p15:guide id="2" pos="325">
          <p15:clr>
            <a:srgbClr val="F26B43"/>
          </p15:clr>
        </p15:guide>
        <p15:guide id="3" pos="166">
          <p15:clr>
            <a:srgbClr val="F26B43"/>
          </p15:clr>
        </p15:guide>
        <p15:guide id="4" pos="7514">
          <p15:clr>
            <a:srgbClr val="F26B43"/>
          </p15:clr>
        </p15:guide>
        <p15:guide id="5" pos="7333">
          <p15:clr>
            <a:srgbClr val="F26B43"/>
          </p15:clr>
        </p15:guide>
        <p15:guide id="6" orient="horz" pos="4156">
          <p15:clr>
            <a:srgbClr val="F26B43"/>
          </p15:clr>
        </p15:guide>
        <p15:guide id="7" orient="horz" pos="232">
          <p15:clr>
            <a:srgbClr val="F26B43"/>
          </p15:clr>
        </p15:guide>
        <p15:guide id="8" pos="3840">
          <p15:clr>
            <a:srgbClr val="F26B43"/>
          </p15:clr>
        </p15:guide>
        <p15:guide id="9" orient="horz" pos="867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3.png"/><Relationship Id="rId4" Type="http://schemas.openxmlformats.org/officeDocument/2006/relationships/image" Target="../media/image2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6.png"/><Relationship Id="rId4" Type="http://schemas.openxmlformats.org/officeDocument/2006/relationships/image" Target="../media/image2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5"/>
          <p:cNvSpPr txBox="1"/>
          <p:nvPr>
            <p:ph type="title"/>
          </p:nvPr>
        </p:nvSpPr>
        <p:spPr>
          <a:xfrm>
            <a:off x="515951" y="2448500"/>
            <a:ext cx="10024500" cy="14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Trebuchet MS"/>
              <a:buNone/>
            </a:pPr>
            <a:r>
              <a:rPr b="0" lang="en-GB">
                <a:latin typeface="Raleway SemiBold"/>
                <a:ea typeface="Raleway SemiBold"/>
                <a:cs typeface="Raleway SemiBold"/>
                <a:sym typeface="Raleway SemiBold"/>
              </a:rPr>
              <a:t>Using the Nagel-Schreckenberg model to investigate traffic patterns on the R44 in Stellenbosch</a:t>
            </a:r>
            <a:endParaRPr b="0"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  <p:sp>
        <p:nvSpPr>
          <p:cNvPr id="122" name="Google Shape;122;p5"/>
          <p:cNvSpPr txBox="1"/>
          <p:nvPr/>
        </p:nvSpPr>
        <p:spPr>
          <a:xfrm>
            <a:off x="2615800" y="4123625"/>
            <a:ext cx="5824800" cy="5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rgbClr val="F2F2F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By Zander Vermeulen </a:t>
            </a:r>
            <a:endParaRPr sz="2000">
              <a:solidFill>
                <a:srgbClr val="F2F2F2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123" name="Google Shape;123;p5"/>
          <p:cNvSpPr txBox="1"/>
          <p:nvPr/>
        </p:nvSpPr>
        <p:spPr>
          <a:xfrm>
            <a:off x="4472500" y="4722725"/>
            <a:ext cx="2111400" cy="32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F2F2F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14 November 2023</a:t>
            </a:r>
            <a:endParaRPr sz="1600">
              <a:solidFill>
                <a:srgbClr val="F2F2F2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29a2f8462b9_0_37"/>
          <p:cNvSpPr txBox="1"/>
          <p:nvPr>
            <p:ph idx="1" type="body"/>
          </p:nvPr>
        </p:nvSpPr>
        <p:spPr>
          <a:xfrm>
            <a:off x="347900" y="1578250"/>
            <a:ext cx="5748000" cy="4914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Font typeface="Raleway"/>
              <a:buChar char="●"/>
            </a:pPr>
            <a:r>
              <a:rPr lang="en-GB">
                <a:latin typeface="Raleway"/>
                <a:ea typeface="Raleway"/>
                <a:cs typeface="Raleway"/>
                <a:sym typeface="Raleway"/>
              </a:rPr>
              <a:t>Model traffic on the R44 between Merriman Avenue and the R310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aleway"/>
              <a:buChar char="●"/>
            </a:pPr>
            <a:r>
              <a:rPr lang="en-GB">
                <a:latin typeface="Raleway"/>
                <a:ea typeface="Raleway"/>
                <a:cs typeface="Raleway"/>
                <a:sym typeface="Raleway"/>
              </a:rPr>
              <a:t>One of the most congested road segments in Stellenbosch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aleway"/>
              <a:buChar char="●"/>
            </a:pPr>
            <a:r>
              <a:rPr lang="en-GB">
                <a:latin typeface="Raleway"/>
                <a:ea typeface="Raleway"/>
                <a:cs typeface="Raleway"/>
                <a:sym typeface="Raleway"/>
              </a:rPr>
              <a:t>Consider strategies used by drivers to avoid traffic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aleway"/>
              <a:buChar char="●"/>
            </a:pPr>
            <a:r>
              <a:rPr lang="en-GB">
                <a:latin typeface="Raleway"/>
                <a:ea typeface="Raleway"/>
                <a:cs typeface="Raleway"/>
                <a:sym typeface="Raleway"/>
              </a:rPr>
              <a:t>Phase 1: Original model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aleway"/>
              <a:buChar char="●"/>
            </a:pPr>
            <a:r>
              <a:rPr lang="en-GB">
                <a:latin typeface="Raleway"/>
                <a:ea typeface="Raleway"/>
                <a:cs typeface="Raleway"/>
                <a:sym typeface="Raleway"/>
              </a:rPr>
              <a:t>Phase 2: Junctions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aleway"/>
              <a:buChar char="●"/>
            </a:pPr>
            <a:r>
              <a:rPr lang="en-GB">
                <a:latin typeface="Raleway"/>
                <a:ea typeface="Raleway"/>
                <a:cs typeface="Raleway"/>
                <a:sym typeface="Raleway"/>
              </a:rPr>
              <a:t>Phase 3: Traffic lights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aleway"/>
              <a:buChar char="●"/>
            </a:pPr>
            <a:r>
              <a:rPr lang="en-GB">
                <a:latin typeface="Raleway"/>
                <a:ea typeface="Raleway"/>
                <a:cs typeface="Raleway"/>
                <a:sym typeface="Raleway"/>
              </a:rPr>
              <a:t>Phase 4: Du Toit Street bypass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30" name="Google Shape;130;g29a2f8462b9_0_37"/>
          <p:cNvSpPr txBox="1"/>
          <p:nvPr>
            <p:ph type="title"/>
          </p:nvPr>
        </p:nvSpPr>
        <p:spPr>
          <a:xfrm>
            <a:off x="347907" y="266387"/>
            <a:ext cx="8903700" cy="1019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GB">
                <a:latin typeface="Raleway SemiBold"/>
                <a:ea typeface="Raleway SemiBold"/>
                <a:cs typeface="Raleway SemiBold"/>
                <a:sym typeface="Raleway SemiBold"/>
              </a:rPr>
              <a:t>Background &amp; Introduction</a:t>
            </a:r>
            <a:endParaRPr b="0"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  <p:pic>
        <p:nvPicPr>
          <p:cNvPr id="131" name="Google Shape;131;g29a2f8462b9_0_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07675" y="1108462"/>
            <a:ext cx="2986105" cy="5267713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g29a2f8462b9_0_37"/>
          <p:cNvSpPr txBox="1"/>
          <p:nvPr/>
        </p:nvSpPr>
        <p:spPr>
          <a:xfrm>
            <a:off x="10185175" y="3293210"/>
            <a:ext cx="1871700" cy="89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Fig. 1: The road segment under investigation</a:t>
            </a:r>
            <a:endParaRPr sz="16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9a2f8462b9_0_51"/>
          <p:cNvSpPr txBox="1"/>
          <p:nvPr>
            <p:ph idx="1" type="body"/>
          </p:nvPr>
        </p:nvSpPr>
        <p:spPr>
          <a:xfrm>
            <a:off x="347900" y="1578250"/>
            <a:ext cx="5300100" cy="4914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Font typeface="Raleway"/>
              <a:buChar char="●"/>
            </a:pPr>
            <a:r>
              <a:rPr lang="en-GB">
                <a:latin typeface="Raleway"/>
                <a:ea typeface="Raleway"/>
                <a:cs typeface="Raleway"/>
                <a:sym typeface="Raleway"/>
              </a:rPr>
              <a:t>Closest to original model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aleway"/>
              <a:buChar char="●"/>
            </a:pPr>
            <a:r>
              <a:rPr lang="en-GB">
                <a:latin typeface="Raleway"/>
                <a:ea typeface="Raleway"/>
                <a:cs typeface="Raleway"/>
                <a:sym typeface="Raleway"/>
              </a:rPr>
              <a:t>Vehicles appear at north end of road and disappear at south end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aleway"/>
              <a:buChar char="●"/>
            </a:pPr>
            <a:r>
              <a:rPr lang="en-GB">
                <a:latin typeface="Raleway"/>
                <a:ea typeface="Raleway"/>
                <a:cs typeface="Raleway"/>
                <a:sym typeface="Raleway"/>
              </a:rPr>
              <a:t>Track average time vehicle spends on road (TOR)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aleway"/>
              <a:buChar char="●"/>
            </a:pPr>
            <a:r>
              <a:rPr lang="en-GB">
                <a:latin typeface="Raleway"/>
                <a:ea typeface="Raleway"/>
                <a:cs typeface="Raleway"/>
                <a:sym typeface="Raleway"/>
              </a:rPr>
              <a:t>Length of road has biggest effect, followed by probability of randomly slowing down (</a:t>
            </a:r>
            <a:r>
              <a:rPr i="1" lang="en-GB">
                <a:latin typeface="Raleway"/>
                <a:ea typeface="Raleway"/>
                <a:cs typeface="Raleway"/>
                <a:sym typeface="Raleway"/>
              </a:rPr>
              <a:t>p</a:t>
            </a:r>
            <a:r>
              <a:rPr lang="en-GB">
                <a:latin typeface="Raleway"/>
                <a:ea typeface="Raleway"/>
                <a:cs typeface="Raleway"/>
                <a:sym typeface="Raleway"/>
              </a:rPr>
              <a:t>)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aleway"/>
              <a:buChar char="●"/>
            </a:pPr>
            <a:r>
              <a:rPr lang="en-GB">
                <a:latin typeface="Raleway"/>
                <a:ea typeface="Raleway"/>
                <a:cs typeface="Raleway"/>
                <a:sym typeface="Raleway"/>
              </a:rPr>
              <a:t>Fixing road length revealed low- and high-</a:t>
            </a:r>
            <a:r>
              <a:rPr i="1" lang="en-GB">
                <a:latin typeface="Raleway"/>
                <a:ea typeface="Raleway"/>
                <a:cs typeface="Raleway"/>
                <a:sym typeface="Raleway"/>
              </a:rPr>
              <a:t>p</a:t>
            </a:r>
            <a:r>
              <a:rPr lang="en-GB">
                <a:latin typeface="Raleway"/>
                <a:ea typeface="Raleway"/>
                <a:cs typeface="Raleway"/>
                <a:sym typeface="Raleway"/>
              </a:rPr>
              <a:t> regimes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aleway"/>
              <a:buChar char="●"/>
            </a:pPr>
            <a:r>
              <a:rPr lang="en-GB">
                <a:latin typeface="Raleway"/>
                <a:ea typeface="Raleway"/>
                <a:cs typeface="Raleway"/>
                <a:sym typeface="Raleway"/>
              </a:rPr>
              <a:t>Probability of vehicle appearing at the start: </a:t>
            </a:r>
            <a:r>
              <a:rPr i="1" lang="en-GB">
                <a:latin typeface="Raleway"/>
                <a:ea typeface="Raleway"/>
                <a:cs typeface="Raleway"/>
                <a:sym typeface="Raleway"/>
              </a:rPr>
              <a:t>q</a:t>
            </a:r>
            <a:endParaRPr i="1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39" name="Google Shape;139;g29a2f8462b9_0_51"/>
          <p:cNvSpPr txBox="1"/>
          <p:nvPr>
            <p:ph type="title"/>
          </p:nvPr>
        </p:nvSpPr>
        <p:spPr>
          <a:xfrm>
            <a:off x="347907" y="266387"/>
            <a:ext cx="8903700" cy="1019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GB">
                <a:latin typeface="Raleway SemiBold"/>
                <a:ea typeface="Raleway SemiBold"/>
                <a:cs typeface="Raleway SemiBold"/>
                <a:sym typeface="Raleway SemiBold"/>
              </a:rPr>
              <a:t>Phase 1: The Original Model</a:t>
            </a:r>
            <a:endParaRPr b="0"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  <p:sp>
        <p:nvSpPr>
          <p:cNvPr id="140" name="Google Shape;140;g29a2f8462b9_0_51"/>
          <p:cNvSpPr txBox="1"/>
          <p:nvPr/>
        </p:nvSpPr>
        <p:spPr>
          <a:xfrm>
            <a:off x="6096000" y="5808800"/>
            <a:ext cx="5881200" cy="45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Fig. 2: Contributing factors to </a:t>
            </a:r>
            <a:r>
              <a:rPr lang="en-GB" sz="16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average</a:t>
            </a:r>
            <a:r>
              <a:rPr lang="en-GB" sz="16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 time spent on road</a:t>
            </a:r>
            <a:endParaRPr sz="16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41" name="Google Shape;141;g29a2f8462b9_0_51" title="Points scored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62850" y="1478452"/>
            <a:ext cx="6309051" cy="390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9a2f8462b9_0_60"/>
          <p:cNvSpPr txBox="1"/>
          <p:nvPr>
            <p:ph idx="1" type="body"/>
          </p:nvPr>
        </p:nvSpPr>
        <p:spPr>
          <a:xfrm>
            <a:off x="347900" y="1578250"/>
            <a:ext cx="3967500" cy="4914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Font typeface="Raleway"/>
              <a:buChar char="●"/>
            </a:pPr>
            <a:r>
              <a:rPr lang="en-GB">
                <a:latin typeface="Raleway"/>
                <a:ea typeface="Raleway"/>
                <a:cs typeface="Raleway"/>
                <a:sym typeface="Raleway"/>
              </a:rPr>
              <a:t>Two regimes when length fixed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aleway"/>
              <a:buChar char="●"/>
            </a:pPr>
            <a:r>
              <a:rPr lang="en-GB">
                <a:latin typeface="Raleway"/>
                <a:ea typeface="Raleway"/>
                <a:cs typeface="Raleway"/>
                <a:sym typeface="Raleway"/>
              </a:rPr>
              <a:t>At low </a:t>
            </a:r>
            <a:r>
              <a:rPr i="1" lang="en-GB">
                <a:latin typeface="Raleway"/>
                <a:ea typeface="Raleway"/>
                <a:cs typeface="Raleway"/>
                <a:sym typeface="Raleway"/>
              </a:rPr>
              <a:t>p</a:t>
            </a:r>
            <a:r>
              <a:rPr lang="en-GB">
                <a:latin typeface="Raleway"/>
                <a:ea typeface="Raleway"/>
                <a:cs typeface="Raleway"/>
                <a:sym typeface="Raleway"/>
              </a:rPr>
              <a:t>: effect of </a:t>
            </a:r>
            <a:r>
              <a:rPr i="1" lang="en-GB">
                <a:latin typeface="Raleway"/>
                <a:ea typeface="Raleway"/>
                <a:cs typeface="Raleway"/>
                <a:sym typeface="Raleway"/>
              </a:rPr>
              <a:t>v</a:t>
            </a:r>
            <a:r>
              <a:rPr lang="en-GB">
                <a:latin typeface="Raleway"/>
                <a:ea typeface="Raleway"/>
                <a:cs typeface="Raleway"/>
                <a:sym typeface="Raleway"/>
              </a:rPr>
              <a:t> predominates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Raleway"/>
              <a:buChar char="○"/>
            </a:pPr>
            <a:r>
              <a:rPr lang="en-GB">
                <a:latin typeface="Raleway"/>
                <a:ea typeface="Raleway"/>
                <a:cs typeface="Raleway"/>
                <a:sym typeface="Raleway"/>
              </a:rPr>
              <a:t>Vehicles keep moving regardless of congestion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aleway"/>
              <a:buChar char="●"/>
            </a:pPr>
            <a:r>
              <a:rPr lang="en-GB">
                <a:latin typeface="Raleway"/>
                <a:ea typeface="Raleway"/>
                <a:cs typeface="Raleway"/>
                <a:sym typeface="Raleway"/>
              </a:rPr>
              <a:t>At high </a:t>
            </a:r>
            <a:r>
              <a:rPr i="1" lang="en-GB">
                <a:latin typeface="Raleway"/>
                <a:ea typeface="Raleway"/>
                <a:cs typeface="Raleway"/>
                <a:sym typeface="Raleway"/>
              </a:rPr>
              <a:t>p</a:t>
            </a:r>
            <a:r>
              <a:rPr lang="en-GB">
                <a:latin typeface="Raleway"/>
                <a:ea typeface="Raleway"/>
                <a:cs typeface="Raleway"/>
                <a:sym typeface="Raleway"/>
              </a:rPr>
              <a:t>: effect of </a:t>
            </a:r>
            <a:r>
              <a:rPr i="1" lang="en-GB">
                <a:latin typeface="Raleway"/>
                <a:ea typeface="Raleway"/>
                <a:cs typeface="Raleway"/>
                <a:sym typeface="Raleway"/>
              </a:rPr>
              <a:t>q</a:t>
            </a:r>
            <a:r>
              <a:rPr lang="en-GB">
                <a:latin typeface="Raleway"/>
                <a:ea typeface="Raleway"/>
                <a:cs typeface="Raleway"/>
                <a:sym typeface="Raleway"/>
              </a:rPr>
              <a:t> predominates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Raleway"/>
              <a:buChar char="○"/>
            </a:pPr>
            <a:r>
              <a:rPr lang="en-GB">
                <a:latin typeface="Raleway"/>
                <a:ea typeface="Raleway"/>
                <a:cs typeface="Raleway"/>
                <a:sym typeface="Raleway"/>
              </a:rPr>
              <a:t>Vehicles never reach top speed and congestion slows everything down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48" name="Google Shape;148;g29a2f8462b9_0_60"/>
          <p:cNvSpPr txBox="1"/>
          <p:nvPr>
            <p:ph type="title"/>
          </p:nvPr>
        </p:nvSpPr>
        <p:spPr>
          <a:xfrm>
            <a:off x="347907" y="266387"/>
            <a:ext cx="8903700" cy="1019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GB">
                <a:latin typeface="Raleway SemiBold"/>
                <a:ea typeface="Raleway SemiBold"/>
                <a:cs typeface="Raleway SemiBold"/>
                <a:sym typeface="Raleway SemiBold"/>
              </a:rPr>
              <a:t>Phase 1 continued</a:t>
            </a:r>
            <a:endParaRPr b="0"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  <p:pic>
        <p:nvPicPr>
          <p:cNvPr id="149" name="Google Shape;149;g29a2f8462b9_0_60"/>
          <p:cNvPicPr preferRelativeResize="0"/>
          <p:nvPr/>
        </p:nvPicPr>
        <p:blipFill rotWithShape="1">
          <a:blip r:embed="rId3">
            <a:alphaModFix/>
          </a:blip>
          <a:srcRect b="37263" l="31140" r="30200" t="22219"/>
          <a:stretch/>
        </p:blipFill>
        <p:spPr>
          <a:xfrm>
            <a:off x="5092750" y="3457050"/>
            <a:ext cx="4936195" cy="291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g29a2f8462b9_0_60"/>
          <p:cNvPicPr preferRelativeResize="0"/>
          <p:nvPr/>
        </p:nvPicPr>
        <p:blipFill rotWithShape="1">
          <a:blip r:embed="rId4">
            <a:alphaModFix/>
          </a:blip>
          <a:srcRect b="36473" l="32796" r="33305" t="24066"/>
          <a:stretch/>
        </p:blipFill>
        <p:spPr>
          <a:xfrm>
            <a:off x="5092750" y="266375"/>
            <a:ext cx="4444685" cy="2910225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g29a2f8462b9_0_60"/>
          <p:cNvSpPr txBox="1"/>
          <p:nvPr/>
        </p:nvSpPr>
        <p:spPr>
          <a:xfrm>
            <a:off x="9769450" y="1661060"/>
            <a:ext cx="1871700" cy="89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Fig. 3: TOR as a function of </a:t>
            </a:r>
            <a:r>
              <a:rPr i="1" lang="en-GB" sz="16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q </a:t>
            </a:r>
            <a:r>
              <a:rPr lang="en-GB" sz="16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with fixed </a:t>
            </a:r>
            <a:r>
              <a:rPr i="1" lang="en-GB" sz="16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l</a:t>
            </a:r>
            <a:r>
              <a:rPr lang="en-GB" sz="16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 and high </a:t>
            </a:r>
            <a:r>
              <a:rPr i="1" lang="en-GB" sz="16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p</a:t>
            </a:r>
            <a:endParaRPr i="1" sz="16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52" name="Google Shape;152;g29a2f8462b9_0_60"/>
          <p:cNvSpPr txBox="1"/>
          <p:nvPr/>
        </p:nvSpPr>
        <p:spPr>
          <a:xfrm>
            <a:off x="9769450" y="4463073"/>
            <a:ext cx="1871700" cy="89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Fig. 4: TOR as a function of </a:t>
            </a:r>
            <a:r>
              <a:rPr i="1" lang="en-GB" sz="16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v</a:t>
            </a:r>
            <a:r>
              <a:rPr lang="en-GB" sz="16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 with fixed </a:t>
            </a:r>
            <a:r>
              <a:rPr i="1" lang="en-GB" sz="16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l</a:t>
            </a:r>
            <a:r>
              <a:rPr lang="en-GB" sz="16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 and low </a:t>
            </a:r>
            <a:r>
              <a:rPr i="1" lang="en-GB" sz="16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p</a:t>
            </a:r>
            <a:endParaRPr i="1" sz="16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9a2f8462b9_0_76"/>
          <p:cNvSpPr txBox="1"/>
          <p:nvPr>
            <p:ph idx="1" type="body"/>
          </p:nvPr>
        </p:nvSpPr>
        <p:spPr>
          <a:xfrm>
            <a:off x="347900" y="1376375"/>
            <a:ext cx="5539800" cy="4914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Font typeface="Raleway"/>
              <a:buChar char="●"/>
            </a:pPr>
            <a:r>
              <a:rPr lang="en-GB">
                <a:latin typeface="Raleway"/>
                <a:ea typeface="Raleway"/>
                <a:cs typeface="Raleway"/>
                <a:sym typeface="Raleway"/>
              </a:rPr>
              <a:t>Start fixing some variables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aleway"/>
              <a:buChar char="●"/>
            </a:pPr>
            <a:r>
              <a:rPr lang="en-GB">
                <a:latin typeface="Raleway"/>
                <a:ea typeface="Raleway"/>
                <a:cs typeface="Raleway"/>
                <a:sym typeface="Raleway"/>
              </a:rPr>
              <a:t>Cell length = 7.5m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aleway"/>
              <a:buChar char="●"/>
            </a:pPr>
            <a:r>
              <a:rPr lang="en-GB">
                <a:latin typeface="Raleway"/>
                <a:ea typeface="Raleway"/>
                <a:cs typeface="Raleway"/>
                <a:sym typeface="Raleway"/>
              </a:rPr>
              <a:t>Road length: 74 cells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aleway"/>
              <a:buChar char="●"/>
            </a:pPr>
            <a:r>
              <a:rPr lang="en-GB">
                <a:latin typeface="Raleway"/>
                <a:ea typeface="Raleway"/>
                <a:cs typeface="Raleway"/>
                <a:sym typeface="Raleway"/>
              </a:rPr>
              <a:t>v = 9 (97.2km/h)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aleway"/>
              <a:buChar char="●"/>
            </a:pPr>
            <a:r>
              <a:rPr lang="en-GB">
                <a:latin typeface="Raleway"/>
                <a:ea typeface="Raleway"/>
                <a:cs typeface="Raleway"/>
                <a:sym typeface="Raleway"/>
              </a:rPr>
              <a:t>Time-step = 2.5s</a:t>
            </a:r>
            <a:r>
              <a:rPr lang="en-GB">
                <a:latin typeface="Raleway"/>
                <a:ea typeface="Raleway"/>
                <a:cs typeface="Raleway"/>
                <a:sym typeface="Raleway"/>
              </a:rPr>
              <a:t> 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aleway"/>
              <a:buChar char="●"/>
            </a:pPr>
            <a:r>
              <a:rPr lang="en-GB">
                <a:latin typeface="Raleway"/>
                <a:ea typeface="Raleway"/>
                <a:cs typeface="Raleway"/>
                <a:sym typeface="Raleway"/>
              </a:rPr>
              <a:t>Record</a:t>
            </a:r>
            <a:r>
              <a:rPr lang="en-GB">
                <a:latin typeface="Raleway"/>
                <a:ea typeface="Raleway"/>
                <a:cs typeface="Raleway"/>
                <a:sym typeface="Raleway"/>
              </a:rPr>
              <a:t> real-world data: vehicles per hour / 1440 (time-steps per hour)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aleway"/>
              <a:buChar char="●"/>
            </a:pPr>
            <a:r>
              <a:rPr lang="en-GB">
                <a:latin typeface="Raleway"/>
                <a:ea typeface="Raleway"/>
                <a:cs typeface="Raleway"/>
                <a:sym typeface="Raleway"/>
              </a:rPr>
              <a:t>Look at average speeds for different </a:t>
            </a:r>
            <a:r>
              <a:rPr i="1" lang="en-GB">
                <a:latin typeface="Raleway"/>
                <a:ea typeface="Raleway"/>
                <a:cs typeface="Raleway"/>
                <a:sym typeface="Raleway"/>
              </a:rPr>
              <a:t>p</a:t>
            </a:r>
            <a:r>
              <a:rPr lang="en-GB">
                <a:latin typeface="Raleway"/>
                <a:ea typeface="Raleway"/>
                <a:cs typeface="Raleway"/>
                <a:sym typeface="Raleway"/>
              </a:rPr>
              <a:t>-values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aleway"/>
              <a:buChar char="●"/>
            </a:pPr>
            <a:r>
              <a:rPr lang="en-GB">
                <a:latin typeface="Raleway"/>
                <a:ea typeface="Raleway"/>
                <a:cs typeface="Raleway"/>
                <a:sym typeface="Raleway"/>
              </a:rPr>
              <a:t>0.08 &lt;</a:t>
            </a:r>
            <a:r>
              <a:rPr i="1" lang="en-GB">
                <a:latin typeface="Raleway"/>
                <a:ea typeface="Raleway"/>
                <a:cs typeface="Raleway"/>
                <a:sym typeface="Raleway"/>
              </a:rPr>
              <a:t> p</a:t>
            </a:r>
            <a:r>
              <a:rPr lang="en-GB">
                <a:latin typeface="Raleway"/>
                <a:ea typeface="Raleway"/>
                <a:cs typeface="Raleway"/>
                <a:sym typeface="Raleway"/>
              </a:rPr>
              <a:t> &lt; 0.62 corresponds to real-world travel times, average </a:t>
            </a:r>
            <a:r>
              <a:rPr i="1" lang="en-GB">
                <a:latin typeface="Raleway"/>
                <a:ea typeface="Raleway"/>
                <a:cs typeface="Raleway"/>
                <a:sym typeface="Raleway"/>
              </a:rPr>
              <a:t>p</a:t>
            </a:r>
            <a:r>
              <a:rPr lang="en-GB">
                <a:latin typeface="Raleway"/>
                <a:ea typeface="Raleway"/>
                <a:cs typeface="Raleway"/>
                <a:sym typeface="Raleway"/>
              </a:rPr>
              <a:t> = 0.31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59" name="Google Shape;159;g29a2f8462b9_0_76"/>
          <p:cNvSpPr txBox="1"/>
          <p:nvPr>
            <p:ph type="title"/>
          </p:nvPr>
        </p:nvSpPr>
        <p:spPr>
          <a:xfrm>
            <a:off x="347907" y="266387"/>
            <a:ext cx="8903700" cy="1019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GB">
                <a:latin typeface="Raleway SemiBold"/>
                <a:ea typeface="Raleway SemiBold"/>
                <a:cs typeface="Raleway SemiBold"/>
                <a:sym typeface="Raleway SemiBold"/>
              </a:rPr>
              <a:t>Phase 2: Introducing Junctions</a:t>
            </a:r>
            <a:endParaRPr b="0"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  <p:sp>
        <p:nvSpPr>
          <p:cNvPr id="160" name="Google Shape;160;g29a2f8462b9_0_76"/>
          <p:cNvSpPr txBox="1"/>
          <p:nvPr/>
        </p:nvSpPr>
        <p:spPr>
          <a:xfrm>
            <a:off x="6789650" y="5639875"/>
            <a:ext cx="4638300" cy="4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Fig. 5: Average speed as a function of </a:t>
            </a:r>
            <a:r>
              <a:rPr i="1" lang="en-GB" sz="16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p</a:t>
            </a:r>
            <a:endParaRPr i="1" sz="16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61" name="Google Shape;161;g29a2f8462b9_0_76"/>
          <p:cNvPicPr preferRelativeResize="0"/>
          <p:nvPr/>
        </p:nvPicPr>
        <p:blipFill rotWithShape="1">
          <a:blip r:embed="rId3">
            <a:alphaModFix/>
          </a:blip>
          <a:srcRect b="34404" l="31404" r="41762" t="24774"/>
          <a:stretch/>
        </p:blipFill>
        <p:spPr>
          <a:xfrm>
            <a:off x="6488140" y="1349088"/>
            <a:ext cx="4939810" cy="42271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9a2f8462b9_0_87"/>
          <p:cNvSpPr txBox="1"/>
          <p:nvPr>
            <p:ph idx="1" type="body"/>
          </p:nvPr>
        </p:nvSpPr>
        <p:spPr>
          <a:xfrm>
            <a:off x="347900" y="1376375"/>
            <a:ext cx="6797700" cy="4914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Font typeface="Raleway"/>
              <a:buChar char="●"/>
            </a:pPr>
            <a:r>
              <a:rPr lang="en-GB">
                <a:latin typeface="Raleway"/>
                <a:ea typeface="Raleway"/>
                <a:cs typeface="Raleway"/>
                <a:sym typeface="Raleway"/>
              </a:rPr>
              <a:t>Vehicles can only enter/exit at junction when light is green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aleway"/>
              <a:buChar char="●"/>
            </a:pPr>
            <a:r>
              <a:rPr lang="en-GB">
                <a:latin typeface="Raleway"/>
                <a:ea typeface="Raleway"/>
                <a:cs typeface="Raleway"/>
                <a:sym typeface="Raleway"/>
              </a:rPr>
              <a:t>Light stays green/red for </a:t>
            </a:r>
            <a:r>
              <a:rPr i="1" lang="en-GB">
                <a:latin typeface="Raleway"/>
                <a:ea typeface="Raleway"/>
                <a:cs typeface="Raleway"/>
                <a:sym typeface="Raleway"/>
              </a:rPr>
              <a:t>t </a:t>
            </a:r>
            <a:r>
              <a:rPr lang="en-GB">
                <a:latin typeface="Raleway"/>
                <a:ea typeface="Raleway"/>
                <a:cs typeface="Raleway"/>
                <a:sym typeface="Raleway"/>
              </a:rPr>
              <a:t>time-steps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aleway"/>
              <a:buChar char="●"/>
            </a:pPr>
            <a:r>
              <a:rPr lang="en-GB">
                <a:latin typeface="Raleway"/>
                <a:ea typeface="Raleway"/>
                <a:cs typeface="Raleway"/>
                <a:sym typeface="Raleway"/>
              </a:rPr>
              <a:t>Investigate average speed for different </a:t>
            </a:r>
            <a:r>
              <a:rPr i="1" lang="en-GB">
                <a:latin typeface="Raleway"/>
                <a:ea typeface="Raleway"/>
                <a:cs typeface="Raleway"/>
                <a:sym typeface="Raleway"/>
              </a:rPr>
              <a:t>p </a:t>
            </a:r>
            <a:r>
              <a:rPr lang="en-GB">
                <a:latin typeface="Raleway"/>
                <a:ea typeface="Raleway"/>
                <a:cs typeface="Raleway"/>
                <a:sym typeface="Raleway"/>
              </a:rPr>
              <a:t>and </a:t>
            </a:r>
            <a:r>
              <a:rPr i="1" lang="en-GB">
                <a:latin typeface="Raleway"/>
                <a:ea typeface="Raleway"/>
                <a:cs typeface="Raleway"/>
                <a:sym typeface="Raleway"/>
              </a:rPr>
              <a:t>t</a:t>
            </a:r>
            <a:endParaRPr i="1">
              <a:latin typeface="Raleway"/>
              <a:ea typeface="Raleway"/>
              <a:cs typeface="Raleway"/>
              <a:sym typeface="Raleway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aleway"/>
              <a:buChar char="●"/>
            </a:pPr>
            <a:r>
              <a:rPr lang="en-GB">
                <a:latin typeface="Raleway"/>
                <a:ea typeface="Raleway"/>
                <a:cs typeface="Raleway"/>
                <a:sym typeface="Raleway"/>
              </a:rPr>
              <a:t>Record length of queue waiting to enter from each junction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aleway"/>
              <a:buChar char="●"/>
            </a:pPr>
            <a:r>
              <a:rPr lang="en-GB">
                <a:latin typeface="Raleway"/>
                <a:ea typeface="Raleway"/>
                <a:cs typeface="Raleway"/>
                <a:sym typeface="Raleway"/>
              </a:rPr>
              <a:t>Sped up traffic significantly, although some vehicles spend long times waiting in queue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aleway"/>
              <a:buChar char="●"/>
            </a:pPr>
            <a:r>
              <a:rPr lang="en-GB">
                <a:latin typeface="Raleway"/>
                <a:ea typeface="Raleway"/>
                <a:cs typeface="Raleway"/>
                <a:sym typeface="Raleway"/>
              </a:rPr>
              <a:t>At </a:t>
            </a:r>
            <a:r>
              <a:rPr i="1" lang="en-GB">
                <a:latin typeface="Raleway"/>
                <a:ea typeface="Raleway"/>
                <a:cs typeface="Raleway"/>
                <a:sym typeface="Raleway"/>
              </a:rPr>
              <a:t>p </a:t>
            </a:r>
            <a:r>
              <a:rPr lang="en-GB">
                <a:latin typeface="Raleway"/>
                <a:ea typeface="Raleway"/>
                <a:cs typeface="Raleway"/>
                <a:sym typeface="Raleway"/>
              </a:rPr>
              <a:t>= 0.3, maximum speeds are reached when </a:t>
            </a:r>
            <a:r>
              <a:rPr i="1" lang="en-GB">
                <a:latin typeface="Raleway"/>
                <a:ea typeface="Raleway"/>
                <a:cs typeface="Raleway"/>
                <a:sym typeface="Raleway"/>
              </a:rPr>
              <a:t>t </a:t>
            </a:r>
            <a:r>
              <a:rPr lang="en-GB">
                <a:latin typeface="Raleway"/>
                <a:ea typeface="Raleway"/>
                <a:cs typeface="Raleway"/>
                <a:sym typeface="Raleway"/>
              </a:rPr>
              <a:t>= 27 (67.5s between light changes)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aleway"/>
              <a:buChar char="●"/>
            </a:pPr>
            <a:r>
              <a:rPr lang="en-GB">
                <a:latin typeface="Raleway"/>
                <a:ea typeface="Raleway"/>
                <a:cs typeface="Raleway"/>
                <a:sym typeface="Raleway"/>
              </a:rPr>
              <a:t>Lights actually change every 30-40s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8" name="Google Shape;168;g29a2f8462b9_0_87"/>
          <p:cNvSpPr txBox="1"/>
          <p:nvPr>
            <p:ph type="title"/>
          </p:nvPr>
        </p:nvSpPr>
        <p:spPr>
          <a:xfrm>
            <a:off x="347907" y="266387"/>
            <a:ext cx="8903700" cy="1019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GB">
                <a:latin typeface="Raleway SemiBold"/>
                <a:ea typeface="Raleway SemiBold"/>
                <a:cs typeface="Raleway SemiBold"/>
                <a:sym typeface="Raleway SemiBold"/>
              </a:rPr>
              <a:t>Phase 3: Traffic lights at junctions</a:t>
            </a:r>
            <a:endParaRPr b="0"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  <p:sp>
        <p:nvSpPr>
          <p:cNvPr id="169" name="Google Shape;169;g29a2f8462b9_0_87"/>
          <p:cNvSpPr txBox="1"/>
          <p:nvPr/>
        </p:nvSpPr>
        <p:spPr>
          <a:xfrm>
            <a:off x="7145650" y="5660600"/>
            <a:ext cx="4638300" cy="4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Fig. 5: Average speed as a function of </a:t>
            </a:r>
            <a:r>
              <a:rPr i="1" lang="en-GB" sz="16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t</a:t>
            </a:r>
            <a:r>
              <a:rPr lang="en-GB" sz="16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, </a:t>
            </a:r>
            <a:r>
              <a:rPr i="1" lang="en-GB" sz="16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p</a:t>
            </a:r>
            <a:r>
              <a:rPr lang="en-GB" sz="16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 = 0.3</a:t>
            </a:r>
            <a:endParaRPr sz="16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70" name="Google Shape;170;g29a2f8462b9_0_87"/>
          <p:cNvPicPr preferRelativeResize="0"/>
          <p:nvPr/>
        </p:nvPicPr>
        <p:blipFill rotWithShape="1">
          <a:blip r:embed="rId3">
            <a:alphaModFix/>
          </a:blip>
          <a:srcRect b="39152" l="36254" r="42160" t="27387"/>
          <a:stretch/>
        </p:blipFill>
        <p:spPr>
          <a:xfrm>
            <a:off x="6994075" y="1363712"/>
            <a:ext cx="4837901" cy="421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9a3922defa_0_1"/>
          <p:cNvSpPr txBox="1"/>
          <p:nvPr>
            <p:ph idx="1" type="body"/>
          </p:nvPr>
        </p:nvSpPr>
        <p:spPr>
          <a:xfrm>
            <a:off x="347900" y="1376375"/>
            <a:ext cx="6491400" cy="4914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Font typeface="Raleway"/>
              <a:buChar char="●"/>
            </a:pPr>
            <a:r>
              <a:rPr lang="en-GB">
                <a:latin typeface="Raleway"/>
                <a:ea typeface="Raleway"/>
                <a:cs typeface="Raleway"/>
                <a:sym typeface="Raleway"/>
              </a:rPr>
              <a:t>Fixed </a:t>
            </a:r>
            <a:r>
              <a:rPr i="1" lang="en-GB">
                <a:latin typeface="Raleway"/>
                <a:ea typeface="Raleway"/>
                <a:cs typeface="Raleway"/>
                <a:sym typeface="Raleway"/>
              </a:rPr>
              <a:t>p </a:t>
            </a:r>
            <a:r>
              <a:rPr lang="en-GB">
                <a:latin typeface="Raleway"/>
                <a:ea typeface="Raleway"/>
                <a:cs typeface="Raleway"/>
                <a:sym typeface="Raleway"/>
              </a:rPr>
              <a:t>= 0.3 and </a:t>
            </a:r>
            <a:r>
              <a:rPr i="1" lang="en-GB">
                <a:latin typeface="Raleway"/>
                <a:ea typeface="Raleway"/>
                <a:cs typeface="Raleway"/>
                <a:sym typeface="Raleway"/>
              </a:rPr>
              <a:t>t </a:t>
            </a:r>
            <a:r>
              <a:rPr lang="en-GB">
                <a:latin typeface="Raleway"/>
                <a:ea typeface="Raleway"/>
                <a:cs typeface="Raleway"/>
                <a:sym typeface="Raleway"/>
              </a:rPr>
              <a:t>= 14 (35s)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aleway"/>
              <a:buChar char="●"/>
            </a:pPr>
            <a:r>
              <a:rPr lang="en-GB">
                <a:latin typeface="Raleway"/>
                <a:ea typeface="Raleway"/>
                <a:cs typeface="Raleway"/>
                <a:sym typeface="Raleway"/>
              </a:rPr>
              <a:t>Drivers on Merriman can head down Du Toit Street and join R44 at Alexander Street instead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aleway"/>
              <a:buChar char="●"/>
            </a:pPr>
            <a:r>
              <a:rPr lang="en-GB">
                <a:latin typeface="Raleway"/>
                <a:ea typeface="Raleway"/>
                <a:cs typeface="Raleway"/>
                <a:sym typeface="Raleway"/>
              </a:rPr>
              <a:t>Considered effect of </a:t>
            </a:r>
            <a:r>
              <a:rPr i="1" lang="en-GB">
                <a:latin typeface="Raleway"/>
                <a:ea typeface="Raleway"/>
                <a:cs typeface="Raleway"/>
                <a:sym typeface="Raleway"/>
              </a:rPr>
              <a:t>d, </a:t>
            </a:r>
            <a:r>
              <a:rPr lang="en-GB">
                <a:latin typeface="Raleway"/>
                <a:ea typeface="Raleway"/>
                <a:cs typeface="Raleway"/>
                <a:sym typeface="Raleway"/>
              </a:rPr>
              <a:t>probability of taking detour down Du Toit Street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aleway"/>
              <a:buChar char="●"/>
            </a:pPr>
            <a:r>
              <a:rPr lang="en-GB">
                <a:latin typeface="Raleway"/>
                <a:ea typeface="Raleway"/>
                <a:cs typeface="Raleway"/>
                <a:sym typeface="Raleway"/>
              </a:rPr>
              <a:t>Heading down Du Toit Street was almost never advantageous for individual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aleway"/>
              <a:buChar char="●"/>
            </a:pPr>
            <a:r>
              <a:rPr lang="en-GB">
                <a:latin typeface="Raleway"/>
                <a:ea typeface="Raleway"/>
                <a:cs typeface="Raleway"/>
                <a:sym typeface="Raleway"/>
              </a:rPr>
              <a:t>However, relieved </a:t>
            </a:r>
            <a:r>
              <a:rPr lang="en-GB">
                <a:latin typeface="Raleway"/>
                <a:ea typeface="Raleway"/>
                <a:cs typeface="Raleway"/>
                <a:sym typeface="Raleway"/>
              </a:rPr>
              <a:t>congestion</a:t>
            </a:r>
            <a:r>
              <a:rPr lang="en-GB">
                <a:latin typeface="Raleway"/>
                <a:ea typeface="Raleway"/>
                <a:cs typeface="Raleway"/>
                <a:sym typeface="Raleway"/>
              </a:rPr>
              <a:t> on R44, allowing traffic to move faster there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77" name="Google Shape;177;g29a3922defa_0_1"/>
          <p:cNvSpPr txBox="1"/>
          <p:nvPr>
            <p:ph type="title"/>
          </p:nvPr>
        </p:nvSpPr>
        <p:spPr>
          <a:xfrm>
            <a:off x="347907" y="266387"/>
            <a:ext cx="8903700" cy="1019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GB">
                <a:latin typeface="Raleway SemiBold"/>
                <a:ea typeface="Raleway SemiBold"/>
                <a:cs typeface="Raleway SemiBold"/>
                <a:sym typeface="Raleway SemiBold"/>
              </a:rPr>
              <a:t>Phase 4: Du Toit Street bypass</a:t>
            </a:r>
            <a:endParaRPr b="0"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  <p:sp>
        <p:nvSpPr>
          <p:cNvPr id="178" name="Google Shape;178;g29a3922defa_0_1"/>
          <p:cNvSpPr txBox="1"/>
          <p:nvPr/>
        </p:nvSpPr>
        <p:spPr>
          <a:xfrm>
            <a:off x="7145650" y="5660600"/>
            <a:ext cx="4638300" cy="4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Fig. 6:</a:t>
            </a:r>
            <a:endParaRPr sz="16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79" name="Google Shape;179;g29a3922defa_0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96350" y="1119275"/>
            <a:ext cx="2931850" cy="517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g29a3922defa_0_1"/>
          <p:cNvSpPr txBox="1"/>
          <p:nvPr/>
        </p:nvSpPr>
        <p:spPr>
          <a:xfrm>
            <a:off x="10226600" y="3260085"/>
            <a:ext cx="1871700" cy="89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Fig. 1: The road segment under investigation</a:t>
            </a:r>
            <a:endParaRPr sz="16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9a3922defa_0_11"/>
          <p:cNvSpPr txBox="1"/>
          <p:nvPr>
            <p:ph type="title"/>
          </p:nvPr>
        </p:nvSpPr>
        <p:spPr>
          <a:xfrm>
            <a:off x="347907" y="266387"/>
            <a:ext cx="8903700" cy="1019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GB">
                <a:latin typeface="Raleway SemiBold"/>
                <a:ea typeface="Raleway SemiBold"/>
                <a:cs typeface="Raleway SemiBold"/>
                <a:sym typeface="Raleway SemiBold"/>
              </a:rPr>
              <a:t>Phase 4: Some more data</a:t>
            </a:r>
            <a:endParaRPr b="0"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  <p:pic>
        <p:nvPicPr>
          <p:cNvPr id="187" name="Google Shape;187;g29a3922defa_0_11"/>
          <p:cNvPicPr preferRelativeResize="0"/>
          <p:nvPr/>
        </p:nvPicPr>
        <p:blipFill rotWithShape="1">
          <a:blip r:embed="rId3">
            <a:alphaModFix/>
          </a:blip>
          <a:srcRect b="33259" l="30013" r="40710" t="20514"/>
          <a:stretch/>
        </p:blipFill>
        <p:spPr>
          <a:xfrm>
            <a:off x="515950" y="1285475"/>
            <a:ext cx="4474800" cy="3960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g29a3922defa_0_11"/>
          <p:cNvPicPr preferRelativeResize="0"/>
          <p:nvPr/>
        </p:nvPicPr>
        <p:blipFill rotWithShape="1">
          <a:blip r:embed="rId4">
            <a:alphaModFix/>
          </a:blip>
          <a:srcRect b="34606" l="29928" r="41199" t="19551"/>
          <a:stretch/>
        </p:blipFill>
        <p:spPr>
          <a:xfrm>
            <a:off x="5953150" y="1464525"/>
            <a:ext cx="4282176" cy="3823376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g29a3922defa_0_11"/>
          <p:cNvSpPr txBox="1"/>
          <p:nvPr/>
        </p:nvSpPr>
        <p:spPr>
          <a:xfrm>
            <a:off x="6267700" y="5392475"/>
            <a:ext cx="4638300" cy="9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Fig. 7: Average queue lengths as a function of </a:t>
            </a:r>
            <a:r>
              <a:rPr i="1" lang="en-GB" sz="16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d</a:t>
            </a:r>
            <a:r>
              <a:rPr lang="en-GB" sz="16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. Blue represents Merriman, orange George Blake and green Alexander Street</a:t>
            </a:r>
            <a:endParaRPr sz="16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0" name="Google Shape;190;g29a3922defa_0_11"/>
          <p:cNvSpPr txBox="1"/>
          <p:nvPr/>
        </p:nvSpPr>
        <p:spPr>
          <a:xfrm>
            <a:off x="434200" y="5329300"/>
            <a:ext cx="4638300" cy="10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Fig. 6: TOR as a function of </a:t>
            </a:r>
            <a:r>
              <a:rPr i="1" lang="en-GB" sz="16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d</a:t>
            </a:r>
            <a:r>
              <a:rPr lang="en-GB" sz="16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 for each route. Blue represents R44, orange Du Toit Street</a:t>
            </a:r>
            <a:endParaRPr sz="16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9a3922defa_0_27"/>
          <p:cNvSpPr txBox="1"/>
          <p:nvPr>
            <p:ph idx="1" type="body"/>
          </p:nvPr>
        </p:nvSpPr>
        <p:spPr>
          <a:xfrm>
            <a:off x="347900" y="1376375"/>
            <a:ext cx="11293200" cy="4914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Font typeface="Raleway"/>
              <a:buChar char="●"/>
            </a:pPr>
            <a:r>
              <a:rPr lang="en-GB">
                <a:latin typeface="Raleway"/>
                <a:ea typeface="Raleway"/>
                <a:cs typeface="Raleway"/>
                <a:sym typeface="Raleway"/>
              </a:rPr>
              <a:t>Variability in traffic light timing—depends on traffic conditions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aleway"/>
              <a:buChar char="●"/>
            </a:pPr>
            <a:r>
              <a:rPr lang="en-GB">
                <a:latin typeface="Raleway"/>
                <a:ea typeface="Raleway"/>
                <a:cs typeface="Raleway"/>
                <a:sym typeface="Raleway"/>
              </a:rPr>
              <a:t>Change in traffic </a:t>
            </a:r>
            <a:r>
              <a:rPr lang="en-GB">
                <a:latin typeface="Raleway"/>
                <a:ea typeface="Raleway"/>
                <a:cs typeface="Raleway"/>
                <a:sym typeface="Raleway"/>
              </a:rPr>
              <a:t>conditions</a:t>
            </a:r>
            <a:r>
              <a:rPr lang="en-GB">
                <a:latin typeface="Raleway"/>
                <a:ea typeface="Raleway"/>
                <a:cs typeface="Raleway"/>
                <a:sym typeface="Raleway"/>
              </a:rPr>
              <a:t> themselves—</a:t>
            </a:r>
            <a:r>
              <a:rPr i="1" lang="en-GB">
                <a:latin typeface="Raleway"/>
                <a:ea typeface="Raleway"/>
                <a:cs typeface="Raleway"/>
                <a:sym typeface="Raleway"/>
              </a:rPr>
              <a:t>p</a:t>
            </a:r>
            <a:r>
              <a:rPr lang="en-GB">
                <a:latin typeface="Raleway"/>
                <a:ea typeface="Raleway"/>
                <a:cs typeface="Raleway"/>
                <a:sym typeface="Raleway"/>
              </a:rPr>
              <a:t>, entry and exit probabilities via junctions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aleway"/>
              <a:buChar char="●"/>
            </a:pPr>
            <a:r>
              <a:rPr lang="en-GB">
                <a:latin typeface="Raleway"/>
                <a:ea typeface="Raleway"/>
                <a:cs typeface="Raleway"/>
                <a:sym typeface="Raleway"/>
              </a:rPr>
              <a:t>Trucks and other large vehicles have lower acceleration and occupy multiple “cells”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aleway"/>
              <a:buChar char="●"/>
            </a:pPr>
            <a:r>
              <a:rPr lang="en-GB">
                <a:latin typeface="Raleway"/>
                <a:ea typeface="Raleway"/>
                <a:cs typeface="Raleway"/>
                <a:sym typeface="Raleway"/>
              </a:rPr>
              <a:t>Assumptions concerning cell size, value of </a:t>
            </a:r>
            <a:r>
              <a:rPr i="1" lang="en-GB">
                <a:latin typeface="Raleway"/>
                <a:ea typeface="Raleway"/>
                <a:cs typeface="Raleway"/>
                <a:sym typeface="Raleway"/>
              </a:rPr>
              <a:t>p</a:t>
            </a:r>
            <a:r>
              <a:rPr lang="en-GB">
                <a:latin typeface="Raleway"/>
                <a:ea typeface="Raleway"/>
                <a:cs typeface="Raleway"/>
                <a:sym typeface="Raleway"/>
              </a:rPr>
              <a:t>, acceleration may simply be unrealistic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aleway"/>
              <a:buChar char="●"/>
            </a:pPr>
            <a:r>
              <a:rPr lang="en-GB">
                <a:latin typeface="Raleway"/>
                <a:ea typeface="Raleway"/>
                <a:cs typeface="Raleway"/>
                <a:sym typeface="Raleway"/>
              </a:rPr>
              <a:t>Values change as vehicles make their way through the </a:t>
            </a:r>
            <a:r>
              <a:rPr lang="en-GB">
                <a:latin typeface="Raleway"/>
                <a:ea typeface="Raleway"/>
                <a:cs typeface="Raleway"/>
                <a:sym typeface="Raleway"/>
              </a:rPr>
              <a:t>system</a:t>
            </a:r>
            <a:r>
              <a:rPr lang="en-GB">
                <a:latin typeface="Raleway"/>
                <a:ea typeface="Raleway"/>
                <a:cs typeface="Raleway"/>
                <a:sym typeface="Raleway"/>
              </a:rPr>
              <a:t>, potentially affecting decision-making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aleway"/>
              <a:buChar char="●"/>
            </a:pPr>
            <a:r>
              <a:rPr lang="en-GB">
                <a:latin typeface="Raleway"/>
                <a:ea typeface="Raleway"/>
                <a:cs typeface="Raleway"/>
                <a:sym typeface="Raleway"/>
              </a:rPr>
              <a:t>Traffic lights switch more often than model suggests is optimal—suggests people value taking active role, often more than minimising overall travel time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7" name="Google Shape;197;g29a3922defa_0_27"/>
          <p:cNvSpPr txBox="1"/>
          <p:nvPr>
            <p:ph type="title"/>
          </p:nvPr>
        </p:nvSpPr>
        <p:spPr>
          <a:xfrm>
            <a:off x="347907" y="266387"/>
            <a:ext cx="8903700" cy="1019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GB">
                <a:latin typeface="Raleway SemiBold"/>
                <a:ea typeface="Raleway SemiBold"/>
                <a:cs typeface="Raleway SemiBold"/>
                <a:sym typeface="Raleway SemiBold"/>
              </a:rPr>
              <a:t>Limitations &amp; Conclusion</a:t>
            </a:r>
            <a:endParaRPr b="0"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SCIENCE#2022">
      <a:dk1>
        <a:srgbClr val="4D5356"/>
      </a:dk1>
      <a:lt1>
        <a:srgbClr val="FFFFFF"/>
      </a:lt1>
      <a:dk2>
        <a:srgbClr val="4D5356"/>
      </a:dk2>
      <a:lt2>
        <a:srgbClr val="FFFFFF"/>
      </a:lt2>
      <a:accent1>
        <a:srgbClr val="61223B"/>
      </a:accent1>
      <a:accent2>
        <a:srgbClr val="B79962"/>
      </a:accent2>
      <a:accent3>
        <a:srgbClr val="D22730"/>
      </a:accent3>
      <a:accent4>
        <a:srgbClr val="8C979A"/>
      </a:accent4>
      <a:accent5>
        <a:srgbClr val="61223B"/>
      </a:accent5>
      <a:accent6>
        <a:srgbClr val="8B2346"/>
      </a:accent6>
      <a:hlink>
        <a:srgbClr val="B79962"/>
      </a:hlink>
      <a:folHlink>
        <a:srgbClr val="8C979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2021-09-15T08:20:16Z</dcterms:created>
  <dc:creator>Muller, L, Mev [lm2@sun.ac.za]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0x010100008C6D65BAC40A45BAB92F14DB5F4FAF</vt:lpwstr>
  </property>
  <property fmtid="{D5CDD505-2E9C-101B-9397-08002B2CF9AE}" pid="3" name="MediaServiceImageTags">
    <vt:lpwstr/>
  </property>
</Properties>
</file>